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3" r:id="rId5"/>
    <p:sldId id="267" r:id="rId6"/>
    <p:sldId id="273" r:id="rId7"/>
    <p:sldId id="266" r:id="rId8"/>
    <p:sldId id="296" r:id="rId9"/>
    <p:sldId id="268" r:id="rId10"/>
    <p:sldId id="278" r:id="rId11"/>
    <p:sldId id="269" r:id="rId12"/>
    <p:sldId id="279" r:id="rId13"/>
    <p:sldId id="291" r:id="rId14"/>
    <p:sldId id="292" r:id="rId15"/>
    <p:sldId id="300" r:id="rId16"/>
    <p:sldId id="301" r:id="rId17"/>
    <p:sldId id="295" r:id="rId18"/>
    <p:sldId id="272" r:id="rId19"/>
    <p:sldId id="264" r:id="rId20"/>
    <p:sldId id="274" r:id="rId21"/>
    <p:sldId id="302" r:id="rId22"/>
    <p:sldId id="281" r:id="rId23"/>
    <p:sldId id="275" r:id="rId24"/>
    <p:sldId id="280" r:id="rId25"/>
    <p:sldId id="276" r:id="rId26"/>
    <p:sldId id="282" r:id="rId27"/>
    <p:sldId id="277" r:id="rId28"/>
    <p:sldId id="265" r:id="rId29"/>
    <p:sldId id="283" r:id="rId30"/>
    <p:sldId id="284" r:id="rId31"/>
    <p:sldId id="285" r:id="rId32"/>
    <p:sldId id="298" r:id="rId33"/>
    <p:sldId id="293" r:id="rId34"/>
    <p:sldId id="290" r:id="rId35"/>
    <p:sldId id="294" r:id="rId36"/>
    <p:sldId id="286" r:id="rId37"/>
    <p:sldId id="287" r:id="rId38"/>
    <p:sldId id="289" r:id="rId39"/>
    <p:sldId id="299" r:id="rId40"/>
    <p:sldId id="303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7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7BA7-A5AF-1645-AC0F-BB0717A1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554B8-24ED-F34B-AEFB-83E513AB1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16AC-9BC4-A84C-B552-AFFC8CF5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03D7-F075-9246-AEBA-F4E98D0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DD16-77C1-C44F-8713-203CD2EE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5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7DD-6880-FC4B-97DD-9D4ACAED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93D65-03A2-0D47-AE65-9C28343AB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5339-592E-1145-9F14-4D03F103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B8FF5-91F4-8444-AB54-046A7A4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1117-B8AD-B94D-9ADD-CD31BD78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5E59-B7CB-3048-B5A7-8D52027E2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E0EF4-A8C9-D84E-9C5D-DE65F2B8A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18F8-A63D-5841-B6E5-EC952C49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0300-2A2B-8C41-9E34-4C7AD952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CCD9-EB92-3848-A3A6-EC34C920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AD91-C34D-0543-A3DF-895FA08B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5EE4-7B6D-0247-AC0B-D21B7BA3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157D-7A86-A94F-89A8-0B37AB45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346D-7D4B-0649-B5C7-5C2B7990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F3C61-973F-CF4A-BB5A-C5A72C51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4F02-B638-8645-993A-66F46155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6299-9272-A84E-A9B5-BE2AE616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168C-9B28-0842-BB9F-E92A3C5F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0CCE-2CFA-0F44-8FFA-6855FA1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E2941-6784-0C4A-8478-34CA4C46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2EF-7F63-164E-B761-D11E1DB0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A9D1-75FA-EA45-A022-94E70C527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238CB-ABBE-0945-8520-CE09D302E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9CEA7-506C-3043-B190-9B34261A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D2460-4B8F-1940-A7B3-CDAAA392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281A8-0097-5247-830B-DD52D1E1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2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2A13-B7CD-2E45-B181-EF95FA2C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DFD2-2DC3-E54D-B2EF-6C07E1C86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70257-03D1-454E-9EFE-ACD1CBD6E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3C08D-3577-4645-922A-80A1266F9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12057-F2FC-B54E-ABA7-E81B8D4CD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0E0D4-4529-9B40-BF89-E4B05878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FE1C-4EE2-A242-91C7-B510744D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FAF73-1F10-854A-A54C-E652A60A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E024-2B4D-C34E-8CCB-F08C6BB7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2242C-1447-8E49-A3E9-A4D70F7D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03E85-8914-F846-B9F5-ACC8E1C8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99152-AA6D-6A4C-96F4-952557B3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EE25C-D1B3-3D42-9565-46317482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E5C98-0B25-3D43-A7ED-E1AB1115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F2341-DAED-9140-8093-08EC0A35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BD6C-50C4-6F43-B826-03F6A43D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E492-2AEF-CC4F-AECA-55CD9B88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3C26C-5DEE-4E4D-B43F-1ABC45261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46A00-76FC-B348-965A-C5F7CD83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0BFF3-72AC-234A-849B-4E9A36D5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1EEEB-D2F6-4A4A-B061-2F07908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2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DAE4-C75B-8541-AC78-34C34300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B08A5-984B-B841-B522-D902C0F30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3591-28FA-EE42-B628-2A544ACC5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86268-8FB7-4547-A198-364DD205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59637-140B-A246-9BB7-BAA49EA8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A7E3F-6A3A-794B-BEB2-51A67F18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D0BD0-34AD-3243-B8E8-A5D4D62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326EA-3D38-2145-A605-361BB0D85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A8E35-DCDF-AE4A-92BB-0EDCEAA96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217A7-ACF0-CE4D-A635-BE3E7B43B619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DC195-15ED-9F44-BF82-E0E6BDB33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680E-3CB9-AC4B-8051-947B7B3D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CAD5-FA75-2B4A-8556-C671A8F6B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2010" y="753032"/>
            <a:ext cx="9144000" cy="2387600"/>
          </a:xfrm>
        </p:spPr>
        <p:txBody>
          <a:bodyPr/>
          <a:lstStyle/>
          <a:p>
            <a:r>
              <a:rPr lang="en-US" dirty="0"/>
              <a:t>Symbioses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E3C4-3288-A441-BB57-D7515E8B8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1410" y="3101506"/>
            <a:ext cx="9144000" cy="1655762"/>
          </a:xfrm>
        </p:spPr>
        <p:txBody>
          <a:bodyPr/>
          <a:lstStyle/>
          <a:p>
            <a:r>
              <a:rPr lang="en-US" dirty="0"/>
              <a:t>April 13,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74A70-74A3-DF48-822C-317A5F53B7E2}"/>
              </a:ext>
            </a:extLst>
          </p:cNvPr>
          <p:cNvSpPr txBox="1"/>
          <p:nvPr/>
        </p:nvSpPr>
        <p:spPr>
          <a:xfrm>
            <a:off x="6251017" y="6488668"/>
            <a:ext cx="600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and tables from </a:t>
            </a:r>
            <a:r>
              <a:rPr lang="en-US" dirty="0" err="1"/>
              <a:t>Lambers</a:t>
            </a:r>
            <a:r>
              <a:rPr lang="en-US" dirty="0"/>
              <a:t> book unless otherwise noted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84F87-3B58-8049-A1E6-49DB434C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3" y="1609573"/>
            <a:ext cx="5917571" cy="394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9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3528-A823-5D47-B07A-036C31F2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AM: Primary benefit is increased access to nutrients (not access to new nutrients)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C2886-82C5-F847-B3D1-50C8CE90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92" y="1895166"/>
            <a:ext cx="6482815" cy="47717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65E6E-3943-7F44-A3AB-4B0687C4B7BF}"/>
              </a:ext>
            </a:extLst>
          </p:cNvPr>
          <p:cNvSpPr/>
          <p:nvPr/>
        </p:nvSpPr>
        <p:spPr>
          <a:xfrm>
            <a:off x="2854592" y="5295331"/>
            <a:ext cx="4692620" cy="1371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F81BE-5F17-CE40-B2D7-7019C63DD150}"/>
              </a:ext>
            </a:extLst>
          </p:cNvPr>
          <p:cNvSpPr txBox="1"/>
          <p:nvPr/>
        </p:nvSpPr>
        <p:spPr>
          <a:xfrm>
            <a:off x="7642746" y="5540990"/>
            <a:ext cx="432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Mycorrhizae getting more P</a:t>
            </a:r>
          </a:p>
        </p:txBody>
      </p:sp>
    </p:spTree>
    <p:extLst>
      <p:ext uri="{BB962C8B-B14F-4D97-AF65-F5344CB8AC3E}">
        <p14:creationId xmlns:p14="http://schemas.microsoft.com/office/powerpoint/2010/main" val="142310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3C87-875F-F947-B157-683F49E8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Ectomycorrhiza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0C64-4B8D-3845-BF68-AF657166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673" cy="4351338"/>
          </a:xfrm>
        </p:spPr>
        <p:txBody>
          <a:bodyPr/>
          <a:lstStyle/>
          <a:p>
            <a:r>
              <a:rPr lang="en-US" dirty="0"/>
              <a:t>Associations are more limited</a:t>
            </a:r>
          </a:p>
          <a:p>
            <a:pPr lvl="1"/>
            <a:r>
              <a:rPr lang="en-US" dirty="0"/>
              <a:t>Mainly trees: e.g., </a:t>
            </a:r>
            <a:r>
              <a:rPr lang="en-US" i="1" dirty="0"/>
              <a:t>Pinus, Quercus, Salix, Fagus, Eucalyptus, Betula, </a:t>
            </a:r>
            <a:r>
              <a:rPr lang="en-US" i="1" dirty="0" err="1"/>
              <a:t>Populus</a:t>
            </a:r>
            <a:r>
              <a:rPr lang="en-US" i="1" dirty="0"/>
              <a:t>, </a:t>
            </a:r>
            <a:r>
              <a:rPr lang="en-US" i="1" dirty="0" err="1"/>
              <a:t>Alnus</a:t>
            </a:r>
            <a:r>
              <a:rPr lang="en-US" i="1" dirty="0"/>
              <a:t>, Fraxinus, </a:t>
            </a:r>
            <a:r>
              <a:rPr lang="en-US" i="1" dirty="0" err="1"/>
              <a:t>Cupressus</a:t>
            </a:r>
            <a:endParaRPr lang="en-US" i="1" dirty="0"/>
          </a:p>
          <a:p>
            <a:r>
              <a:rPr lang="en-US" dirty="0"/>
              <a:t>Do not penetrate host cells</a:t>
            </a:r>
          </a:p>
          <a:p>
            <a:r>
              <a:rPr lang="en-US" dirty="0"/>
              <a:t>Exchange occurs in the intercellular spaces</a:t>
            </a:r>
          </a:p>
          <a:p>
            <a:r>
              <a:rPr lang="en-US" dirty="0">
                <a:solidFill>
                  <a:srgbClr val="FF0000"/>
                </a:solidFill>
              </a:rPr>
              <a:t>Can access organic nutrient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67CC-E428-354F-95E2-A1AA9F2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73" y="1551390"/>
            <a:ext cx="6172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A56F-8A2B-B544-A3C2-2EA320A2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 vs. Inorganic nutrient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11626-C45A-E04E-A39C-DABFB90C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0" y="1690688"/>
            <a:ext cx="6997700" cy="474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F68FD4-865C-FD4E-B10C-71D677194D1F}"/>
              </a:ext>
            </a:extLst>
          </p:cNvPr>
          <p:cNvSpPr/>
          <p:nvPr/>
        </p:nvSpPr>
        <p:spPr>
          <a:xfrm>
            <a:off x="222440" y="2893326"/>
            <a:ext cx="6847100" cy="696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5E028-3D26-6040-B62F-18BFDC5295C8}"/>
              </a:ext>
            </a:extLst>
          </p:cNvPr>
          <p:cNvSpPr txBox="1"/>
          <p:nvPr/>
        </p:nvSpPr>
        <p:spPr>
          <a:xfrm>
            <a:off x="7506268" y="2788315"/>
            <a:ext cx="4399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Ectomycorrhizae</a:t>
            </a:r>
            <a:r>
              <a:rPr lang="en-US" sz="3200" dirty="0">
                <a:solidFill>
                  <a:srgbClr val="FF0000"/>
                </a:solidFill>
              </a:rPr>
              <a:t> have different signature, suggesting acquisition from different source (organic in this case)</a:t>
            </a:r>
          </a:p>
        </p:txBody>
      </p:sp>
    </p:spTree>
    <p:extLst>
      <p:ext uri="{BB962C8B-B14F-4D97-AF65-F5344CB8AC3E}">
        <p14:creationId xmlns:p14="http://schemas.microsoft.com/office/powerpoint/2010/main" val="111541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270E6-20C8-E848-B2F9-8E6D8C9D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50" y="0"/>
            <a:ext cx="57819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64130B-2AC3-0547-974C-2A43405CF4EB}"/>
              </a:ext>
            </a:extLst>
          </p:cNvPr>
          <p:cNvSpPr txBox="1"/>
          <p:nvPr/>
        </p:nvSpPr>
        <p:spPr>
          <a:xfrm>
            <a:off x="10164650" y="6488668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2148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4BA55-EB5A-364A-A7EF-F8FA8E67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7" y="0"/>
            <a:ext cx="1048342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B0B70-8341-EE41-932B-8AF6CFCA6140}"/>
              </a:ext>
            </a:extLst>
          </p:cNvPr>
          <p:cNvSpPr txBox="1"/>
          <p:nvPr/>
        </p:nvSpPr>
        <p:spPr>
          <a:xfrm>
            <a:off x="10164650" y="6488668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74798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4BA55-EB5A-364A-A7EF-F8FA8E675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784"/>
          <a:stretch/>
        </p:blipFill>
        <p:spPr>
          <a:xfrm>
            <a:off x="130957" y="0"/>
            <a:ext cx="589332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B0B70-8341-EE41-932B-8AF6CFCA6140}"/>
              </a:ext>
            </a:extLst>
          </p:cNvPr>
          <p:cNvSpPr txBox="1"/>
          <p:nvPr/>
        </p:nvSpPr>
        <p:spPr>
          <a:xfrm>
            <a:off x="10164650" y="6488668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 (2013)</a:t>
            </a:r>
          </a:p>
        </p:txBody>
      </p:sp>
    </p:spTree>
    <p:extLst>
      <p:ext uri="{BB962C8B-B14F-4D97-AF65-F5344CB8AC3E}">
        <p14:creationId xmlns:p14="http://schemas.microsoft.com/office/powerpoint/2010/main" val="3352038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4BA55-EB5A-364A-A7EF-F8FA8E675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11"/>
          <a:stretch/>
        </p:blipFill>
        <p:spPr>
          <a:xfrm>
            <a:off x="6212541" y="0"/>
            <a:ext cx="440184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B0B70-8341-EE41-932B-8AF6CFCA6140}"/>
              </a:ext>
            </a:extLst>
          </p:cNvPr>
          <p:cNvSpPr txBox="1"/>
          <p:nvPr/>
        </p:nvSpPr>
        <p:spPr>
          <a:xfrm>
            <a:off x="10164650" y="6488668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44574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4BA55-EB5A-364A-A7EF-F8FA8E67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7" y="0"/>
            <a:ext cx="1048342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B0B70-8341-EE41-932B-8AF6CFCA6140}"/>
              </a:ext>
            </a:extLst>
          </p:cNvPr>
          <p:cNvSpPr txBox="1"/>
          <p:nvPr/>
        </p:nvSpPr>
        <p:spPr>
          <a:xfrm>
            <a:off x="10164650" y="6488668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 (2013)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F6AFF9-0690-8241-99D7-DFFC6D706C6F}"/>
              </a:ext>
            </a:extLst>
          </p:cNvPr>
          <p:cNvCxnSpPr/>
          <p:nvPr/>
        </p:nvCxnSpPr>
        <p:spPr>
          <a:xfrm>
            <a:off x="4324865" y="2137719"/>
            <a:ext cx="233542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4CF2B4-30FB-0442-981A-F8D2A347CAA5}"/>
              </a:ext>
            </a:extLst>
          </p:cNvPr>
          <p:cNvSpPr txBox="1"/>
          <p:nvPr/>
        </p:nvSpPr>
        <p:spPr>
          <a:xfrm>
            <a:off x="4600652" y="1371599"/>
            <a:ext cx="1757789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Fast-Slow</a:t>
            </a:r>
          </a:p>
        </p:txBody>
      </p:sp>
    </p:spTree>
    <p:extLst>
      <p:ext uri="{BB962C8B-B14F-4D97-AF65-F5344CB8AC3E}">
        <p14:creationId xmlns:p14="http://schemas.microsoft.com/office/powerpoint/2010/main" val="196302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3EED-119B-4049-8488-50C0E432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costs of mycorrhizal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F78B-D1BD-544E-B636-AE64C1CB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4-20% of the carbon fixed by photosynthesis goes to mycorrhizae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D85BD-3EBE-2C45-B612-49790635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26" y="2818629"/>
            <a:ext cx="5999543" cy="2626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5417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29775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EF62-C51B-6348-9A1F-E2D2806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Ice-breaker 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42-F27D-544E-813D-E7ACE65A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is a </a:t>
            </a:r>
            <a:r>
              <a:rPr lang="en-US" sz="4400" dirty="0">
                <a:solidFill>
                  <a:srgbClr val="7030A0"/>
                </a:solidFill>
              </a:rPr>
              <a:t>symbiosis</a:t>
            </a:r>
            <a:r>
              <a:rPr lang="en-US" sz="4400" dirty="0"/>
              <a:t>? What are the different types?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Why would a plant establish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How would a scientist identify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are some examples of symbioses involving plants?</a:t>
            </a:r>
          </a:p>
        </p:txBody>
      </p:sp>
    </p:spTree>
    <p:extLst>
      <p:ext uri="{BB962C8B-B14F-4D97-AF65-F5344CB8AC3E}">
        <p14:creationId xmlns:p14="http://schemas.microsoft.com/office/powerpoint/2010/main" val="2109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15C-D414-D744-A9C4-F9BCE1CC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492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Convert N</a:t>
            </a:r>
            <a:r>
              <a:rPr lang="en-US" sz="3200" baseline="-25000" dirty="0"/>
              <a:t>2</a:t>
            </a:r>
            <a:r>
              <a:rPr lang="en-US" sz="3200" dirty="0"/>
              <a:t> gas into ammonia (NH</a:t>
            </a:r>
            <a:r>
              <a:rPr lang="en-US" sz="3200" baseline="-25000" dirty="0"/>
              <a:t>3</a:t>
            </a:r>
            <a:r>
              <a:rPr lang="en-US" sz="3200" dirty="0"/>
              <a:t>)</a:t>
            </a:r>
          </a:p>
          <a:p>
            <a:r>
              <a:rPr lang="en-US" sz="3200" dirty="0"/>
              <a:t>Process plants can’t perform on their own</a:t>
            </a:r>
          </a:p>
          <a:p>
            <a:r>
              <a:rPr lang="en-US" sz="3200" dirty="0"/>
              <a:t>Form nodules on roots to exchange NH</a:t>
            </a:r>
            <a:r>
              <a:rPr lang="en-US" sz="3200" baseline="-25000" dirty="0"/>
              <a:t>3</a:t>
            </a:r>
            <a:r>
              <a:rPr lang="en-US" sz="3200" dirty="0"/>
              <a:t> with carbon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F2E9-6875-204C-85CC-A4068F14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1997"/>
            <a:ext cx="4889102" cy="51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7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92419-7B0C-BE4D-8F39-0F2B5B18C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77" t="4935" r="26686" b="49708"/>
          <a:stretch/>
        </p:blipFill>
        <p:spPr>
          <a:xfrm>
            <a:off x="4356846" y="2003611"/>
            <a:ext cx="3146612" cy="3963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14988-ECB2-E444-AB06-36B55FEC5B3E}"/>
              </a:ext>
            </a:extLst>
          </p:cNvPr>
          <p:cNvSpPr/>
          <p:nvPr/>
        </p:nvSpPr>
        <p:spPr>
          <a:xfrm>
            <a:off x="7005918" y="1842247"/>
            <a:ext cx="1237129" cy="927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6CE2FC-D0B3-C540-831A-81229F783132}"/>
              </a:ext>
            </a:extLst>
          </p:cNvPr>
          <p:cNvSpPr/>
          <p:nvPr/>
        </p:nvSpPr>
        <p:spPr>
          <a:xfrm>
            <a:off x="7254688" y="4536141"/>
            <a:ext cx="1237129" cy="927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C98B18-13FC-F44E-AC0A-7068784CFF52}"/>
              </a:ext>
            </a:extLst>
          </p:cNvPr>
          <p:cNvSpPr/>
          <p:nvPr/>
        </p:nvSpPr>
        <p:spPr>
          <a:xfrm>
            <a:off x="3527612" y="1721644"/>
            <a:ext cx="1237129" cy="927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3828AF-6EF7-AF42-9044-7FFA8CBD68F6}"/>
              </a:ext>
            </a:extLst>
          </p:cNvPr>
          <p:cNvCxnSpPr/>
          <p:nvPr/>
        </p:nvCxnSpPr>
        <p:spPr>
          <a:xfrm flipH="1">
            <a:off x="7254688" y="3563471"/>
            <a:ext cx="123712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8C7D95-C742-3546-B192-F9EB1F791623}"/>
              </a:ext>
            </a:extLst>
          </p:cNvPr>
          <p:cNvSpPr txBox="1"/>
          <p:nvPr/>
        </p:nvSpPr>
        <p:spPr>
          <a:xfrm>
            <a:off x="8596960" y="3301861"/>
            <a:ext cx="1804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Root tissue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4903A5-EC9F-FA4E-8872-F1E9FF35410B}"/>
              </a:ext>
            </a:extLst>
          </p:cNvPr>
          <p:cNvCxnSpPr>
            <a:cxnSpLocks/>
          </p:cNvCxnSpPr>
          <p:nvPr/>
        </p:nvCxnSpPr>
        <p:spPr>
          <a:xfrm flipH="1">
            <a:off x="7044018" y="3825081"/>
            <a:ext cx="1669676" cy="14775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CBB2AF-C8F7-E440-853E-264F384F16C4}"/>
              </a:ext>
            </a:extLst>
          </p:cNvPr>
          <p:cNvCxnSpPr>
            <a:cxnSpLocks/>
          </p:cNvCxnSpPr>
          <p:nvPr/>
        </p:nvCxnSpPr>
        <p:spPr>
          <a:xfrm flipV="1">
            <a:off x="3527612" y="3715870"/>
            <a:ext cx="1837764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15AF95-E310-6E4B-A97F-8D7E4F7A3A6B}"/>
              </a:ext>
            </a:extLst>
          </p:cNvPr>
          <p:cNvSpPr txBox="1"/>
          <p:nvPr/>
        </p:nvSpPr>
        <p:spPr>
          <a:xfrm>
            <a:off x="1621585" y="3023373"/>
            <a:ext cx="1995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Bacteria; region of N fixation</a:t>
            </a:r>
          </a:p>
        </p:txBody>
      </p:sp>
    </p:spTree>
    <p:extLst>
      <p:ext uri="{BB962C8B-B14F-4D97-AF65-F5344CB8AC3E}">
        <p14:creationId xmlns:p14="http://schemas.microsoft.com/office/powerpoint/2010/main" val="2738708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92419-7B0C-BE4D-8F39-0F2B5B18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40" y="966646"/>
            <a:ext cx="8405410" cy="5751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</p:spTree>
    <p:extLst>
      <p:ext uri="{BB962C8B-B14F-4D97-AF65-F5344CB8AC3E}">
        <p14:creationId xmlns:p14="http://schemas.microsoft.com/office/powerpoint/2010/main" val="390224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3D52-D5B3-AB46-A637-E6BBD72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legumes!</a:t>
            </a:r>
          </a:p>
          <a:p>
            <a:pPr lvl="1"/>
            <a:r>
              <a:rPr lang="en-US" dirty="0"/>
              <a:t>Soybean</a:t>
            </a:r>
          </a:p>
          <a:p>
            <a:pPr lvl="1"/>
            <a:r>
              <a:rPr lang="en-US" dirty="0"/>
              <a:t>Alfalfa</a:t>
            </a:r>
          </a:p>
          <a:p>
            <a:pPr lvl="1"/>
            <a:r>
              <a:rPr lang="en-US" dirty="0"/>
              <a:t>Clover</a:t>
            </a:r>
          </a:p>
          <a:p>
            <a:pPr lvl="1"/>
            <a:r>
              <a:rPr lang="en-US" dirty="0"/>
              <a:t>Peas</a:t>
            </a:r>
          </a:p>
          <a:p>
            <a:pPr lvl="1"/>
            <a:r>
              <a:rPr lang="en-US" dirty="0"/>
              <a:t>Lentils</a:t>
            </a:r>
          </a:p>
          <a:p>
            <a:pPr lvl="1"/>
            <a:r>
              <a:rPr lang="en-US" dirty="0"/>
              <a:t>Mesquite</a:t>
            </a:r>
          </a:p>
          <a:p>
            <a:pPr lvl="1"/>
            <a:r>
              <a:rPr lang="en-US" dirty="0"/>
              <a:t>Peanuts</a:t>
            </a:r>
          </a:p>
          <a:p>
            <a:pPr lvl="1"/>
            <a:r>
              <a:rPr lang="en-US" dirty="0"/>
              <a:t>Tamarind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22BEE-3A3F-5C47-AB5E-4A728E45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875" y="0"/>
            <a:ext cx="4586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86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Fabaceae…and some other things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28CE-8CE5-BF44-8C06-C6E0E48C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690688"/>
            <a:ext cx="9372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5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131B8-8217-5E4A-ACAB-3EFF4B37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67" y="1690688"/>
            <a:ext cx="7224784" cy="48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69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37A7-F87A-FB4A-BA73-7B7770AF0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6611" cy="4351338"/>
          </a:xfrm>
        </p:spPr>
        <p:txBody>
          <a:bodyPr>
            <a:normAutofit fontScale="92500"/>
          </a:bodyPr>
          <a:lstStyle/>
          <a:p>
            <a:r>
              <a:rPr lang="en-US" sz="5400" dirty="0"/>
              <a:t>4-13% of photosynthate when soil N is high</a:t>
            </a:r>
          </a:p>
          <a:p>
            <a:r>
              <a:rPr lang="en-US" sz="5400" dirty="0"/>
              <a:t>25% or higher when soil N is 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4C9BD-BC2F-5D42-BD5A-4D9708975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3119"/>
            <a:ext cx="5852480" cy="39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4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E6C4-1F1A-AB48-8195-FCAA80A5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of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75B8-4591-014E-81BA-74CD4C2F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6373" cy="4351338"/>
          </a:xfrm>
        </p:spPr>
        <p:txBody>
          <a:bodyPr>
            <a:normAutofit/>
          </a:bodyPr>
          <a:lstStyle/>
          <a:p>
            <a:r>
              <a:rPr lang="en-US" sz="4800" dirty="0"/>
              <a:t>Presence of N reduces plant-mediated bacterial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0B613-3305-C541-8E1C-D867BC15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53" y="1501254"/>
            <a:ext cx="4338964" cy="5356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FD5B3-48D3-C648-B8B7-3C76F590FC32}"/>
              </a:ext>
            </a:extLst>
          </p:cNvPr>
          <p:cNvSpPr/>
          <p:nvPr/>
        </p:nvSpPr>
        <p:spPr>
          <a:xfrm>
            <a:off x="10126639" y="2320119"/>
            <a:ext cx="1326278" cy="2101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3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9370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C47E-02C3-2A48-A3DF-FA6DF87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harm herbivores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9880E-3689-6948-B53C-91878092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94" y="1561245"/>
            <a:ext cx="8007012" cy="51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68202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30F2-A94C-BB4F-A77D-7D09F925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increase stress tolerance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90703-E1E5-5843-BDED-75CE3C099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5"/>
          <a:stretch/>
        </p:blipFill>
        <p:spPr>
          <a:xfrm>
            <a:off x="4299044" y="1785736"/>
            <a:ext cx="3210541" cy="4702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9FD4C-30E8-C846-AE73-981180DF3841}"/>
              </a:ext>
            </a:extLst>
          </p:cNvPr>
          <p:cNvSpPr txBox="1"/>
          <p:nvPr/>
        </p:nvSpPr>
        <p:spPr>
          <a:xfrm>
            <a:off x="10007941" y="6488668"/>
            <a:ext cx="21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Hubbard et al. (2013)</a:t>
            </a:r>
          </a:p>
        </p:txBody>
      </p:sp>
    </p:spTree>
    <p:extLst>
      <p:ext uri="{BB962C8B-B14F-4D97-AF65-F5344CB8AC3E}">
        <p14:creationId xmlns:p14="http://schemas.microsoft.com/office/powerpoint/2010/main" val="790928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D00D-F13D-4F42-84D8-94BA0659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for 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9E46A-E4A5-FE4B-AE17-BD051073F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2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658-79CC-494A-A15F-C6D8DF33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D61EA-7728-824C-B7E5-3FD007B28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1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748791-F143-EE4C-B2A6-EB7FF36FF17F}"/>
              </a:ext>
            </a:extLst>
          </p:cNvPr>
          <p:cNvSpPr/>
          <p:nvPr/>
        </p:nvSpPr>
        <p:spPr>
          <a:xfrm>
            <a:off x="1473958" y="573205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0FD7F-B36A-1943-BC1C-A3A2B3527E47}"/>
              </a:ext>
            </a:extLst>
          </p:cNvPr>
          <p:cNvSpPr/>
          <p:nvPr/>
        </p:nvSpPr>
        <p:spPr>
          <a:xfrm>
            <a:off x="1473958" y="2463839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B33EB-15A1-224B-A4BF-869C618D5C4E}"/>
              </a:ext>
            </a:extLst>
          </p:cNvPr>
          <p:cNvSpPr/>
          <p:nvPr/>
        </p:nvSpPr>
        <p:spPr>
          <a:xfrm>
            <a:off x="1473958" y="4330168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90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E7F52-384A-DD4F-AF9A-2CA600272846}"/>
              </a:ext>
            </a:extLst>
          </p:cNvPr>
          <p:cNvSpPr/>
          <p:nvPr/>
        </p:nvSpPr>
        <p:spPr>
          <a:xfrm>
            <a:off x="1473958" y="2463839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F8F49-9B8E-2C4F-AF38-7678EB8B7DE0}"/>
              </a:ext>
            </a:extLst>
          </p:cNvPr>
          <p:cNvSpPr/>
          <p:nvPr/>
        </p:nvSpPr>
        <p:spPr>
          <a:xfrm>
            <a:off x="1473958" y="4330168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1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</p:txBody>
      </p:sp>
    </p:spTree>
    <p:extLst>
      <p:ext uri="{BB962C8B-B14F-4D97-AF65-F5344CB8AC3E}">
        <p14:creationId xmlns:p14="http://schemas.microsoft.com/office/powerpoint/2010/main" val="678109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Why would there be a difference between AM and ECM?</a:t>
            </a:r>
          </a:p>
        </p:txBody>
      </p:sp>
    </p:spTree>
    <p:extLst>
      <p:ext uri="{BB962C8B-B14F-4D97-AF65-F5344CB8AC3E}">
        <p14:creationId xmlns:p14="http://schemas.microsoft.com/office/powerpoint/2010/main" val="746540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275EE-F818-B24D-8D48-1BA28713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79" y="0"/>
            <a:ext cx="40079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A45FE-BB3E-3442-9C12-CFB4D3E51D4E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C9F15-5CA4-2C49-8D72-4D2B47D72527}"/>
              </a:ext>
            </a:extLst>
          </p:cNvPr>
          <p:cNvSpPr txBox="1"/>
          <p:nvPr/>
        </p:nvSpPr>
        <p:spPr>
          <a:xfrm>
            <a:off x="6482687" y="1569493"/>
            <a:ext cx="55546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Higher N return per C invested in ECM than AM species</a:t>
            </a:r>
          </a:p>
        </p:txBody>
      </p:sp>
    </p:spTree>
    <p:extLst>
      <p:ext uri="{BB962C8B-B14F-4D97-AF65-F5344CB8AC3E}">
        <p14:creationId xmlns:p14="http://schemas.microsoft.com/office/powerpoint/2010/main" val="1644198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DC0689-C4A0-4A43-AE5C-D6147F1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42" y="0"/>
            <a:ext cx="62431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36334-7C75-CF44-8F9E-55F12F816A96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940008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4D0C-4EA3-584B-B0FD-ABC977E4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change: Nitrogen deposition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F940D-69DD-D243-957E-F0810BEF0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8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751381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0B533-125F-9F42-9BC1-1D49527D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78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7E13AC-14EA-A84E-A4C0-509EACB6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21" y="470647"/>
            <a:ext cx="4735747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32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0B533-125F-9F42-9BC1-1D49527D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78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7E13AC-14EA-A84E-A4C0-509EACB6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21" y="470647"/>
            <a:ext cx="4735747" cy="237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17C8C1-06F0-834E-A4A1-D171A8CCB72E}"/>
              </a:ext>
            </a:extLst>
          </p:cNvPr>
          <p:cNvSpPr txBox="1"/>
          <p:nvPr/>
        </p:nvSpPr>
        <p:spPr>
          <a:xfrm>
            <a:off x="7812742" y="3778623"/>
            <a:ext cx="4010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Add soil N reduces C cost of N acquisition, because of reduced symbiotic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B394FD-9402-6B46-A53D-FF62015D7037}"/>
              </a:ext>
            </a:extLst>
          </p:cNvPr>
          <p:cNvSpPr/>
          <p:nvPr/>
        </p:nvSpPr>
        <p:spPr>
          <a:xfrm>
            <a:off x="2864223" y="4047564"/>
            <a:ext cx="2124635" cy="28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7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580F-EC43-0843-9D85-D9CBB0F2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9DE7-EE92-5A4B-9A76-C928AA31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96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Associated with plant roots</a:t>
            </a:r>
          </a:p>
          <a:p>
            <a:pPr lvl="1"/>
            <a:r>
              <a:rPr lang="en-US" sz="3200" dirty="0"/>
              <a:t>82% of plant species</a:t>
            </a:r>
          </a:p>
          <a:p>
            <a:r>
              <a:rPr lang="en-US" sz="3600" dirty="0"/>
              <a:t>Increase root surface area</a:t>
            </a:r>
          </a:p>
          <a:p>
            <a:pPr lvl="1"/>
            <a:r>
              <a:rPr lang="en-US" sz="3200" dirty="0"/>
              <a:t>Similar to root hairs</a:t>
            </a:r>
          </a:p>
          <a:p>
            <a:pPr lvl="1"/>
            <a:r>
              <a:rPr lang="en-US" sz="3200" dirty="0"/>
              <a:t>Increase absorptive surface</a:t>
            </a:r>
          </a:p>
          <a:p>
            <a:r>
              <a:rPr lang="en-US" sz="3600" dirty="0"/>
              <a:t>Increases nutrient uptake</a:t>
            </a:r>
          </a:p>
          <a:p>
            <a:pPr lvl="1"/>
            <a:r>
              <a:rPr lang="en-US" sz="3200" dirty="0"/>
              <a:t>Primarily N and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96281-ACE3-D648-A5B0-00FA5862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37" y="2272625"/>
            <a:ext cx="5285839" cy="34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FB8C-9CE2-934D-B8C2-865C893F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help regulate the symbiosis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EEEE-2418-CD47-BFAE-C9375205A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30"/>
          <a:stretch/>
        </p:blipFill>
        <p:spPr>
          <a:xfrm>
            <a:off x="3959630" y="6018664"/>
            <a:ext cx="4021755" cy="682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DACB5-5315-0D46-A0AA-D6C48BE0A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06"/>
          <a:stretch/>
        </p:blipFill>
        <p:spPr>
          <a:xfrm>
            <a:off x="3959630" y="1290377"/>
            <a:ext cx="3969719" cy="48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6EE-ED30-5249-904C-C629791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Mycorrhizae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1DF9-5F64-5142-9052-F6457917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Arbuscular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Ectomycorrhiza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Ericoid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Orchid Mycorrhiza</a:t>
            </a:r>
          </a:p>
        </p:txBody>
      </p:sp>
    </p:spTree>
    <p:extLst>
      <p:ext uri="{BB962C8B-B14F-4D97-AF65-F5344CB8AC3E}">
        <p14:creationId xmlns:p14="http://schemas.microsoft.com/office/powerpoint/2010/main" val="425764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6EE-ED30-5249-904C-C629791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Mycorrhizae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1DF9-5F64-5142-9052-F6457917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Arbuscular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Ectomycorrhiza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Ericoid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Orchid Mycorrhiza</a:t>
            </a:r>
          </a:p>
        </p:txBody>
      </p:sp>
    </p:spTree>
    <p:extLst>
      <p:ext uri="{BB962C8B-B14F-4D97-AF65-F5344CB8AC3E}">
        <p14:creationId xmlns:p14="http://schemas.microsoft.com/office/powerpoint/2010/main" val="210718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1288-A710-A940-9048-9B7E64E2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Arbuscular Mycorrhiza (AM)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4E10D-249B-7949-9CA1-9E1B2196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219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Most widespread association</a:t>
            </a:r>
          </a:p>
          <a:p>
            <a:pPr lvl="1"/>
            <a:r>
              <a:rPr lang="en-US" sz="3200" dirty="0"/>
              <a:t>92% of all plant families</a:t>
            </a:r>
          </a:p>
          <a:p>
            <a:r>
              <a:rPr lang="en-US" sz="3600" dirty="0"/>
              <a:t>Trade nutrients for Carbon via </a:t>
            </a:r>
            <a:r>
              <a:rPr lang="en-US" sz="3600" dirty="0" err="1">
                <a:solidFill>
                  <a:srgbClr val="7030A0"/>
                </a:solidFill>
              </a:rPr>
              <a:t>arbuscules</a:t>
            </a:r>
            <a:endParaRPr lang="en-US" sz="3600" dirty="0">
              <a:solidFill>
                <a:srgbClr val="7030A0"/>
              </a:solidFill>
            </a:endParaRPr>
          </a:p>
          <a:p>
            <a:r>
              <a:rPr lang="en-US" sz="3600" dirty="0"/>
              <a:t>Use </a:t>
            </a:r>
            <a:r>
              <a:rPr lang="en-US" sz="3600" dirty="0">
                <a:solidFill>
                  <a:srgbClr val="7030A0"/>
                </a:solidFill>
              </a:rPr>
              <a:t>vesicles</a:t>
            </a:r>
            <a:r>
              <a:rPr lang="en-US" sz="3600" dirty="0"/>
              <a:t> for storage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inorganic N and P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26184-214D-AD45-8675-19A505C8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19" y="1562894"/>
            <a:ext cx="5473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8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546</Words>
  <Application>Microsoft Macintosh PowerPoint</Application>
  <PresentationFormat>Widescreen</PresentationFormat>
  <Paragraphs>116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Symbioses</vt:lpstr>
      <vt:lpstr>Ice-breaker review questions</vt:lpstr>
      <vt:lpstr>Today’s symbioses</vt:lpstr>
      <vt:lpstr>Today’s symbioses</vt:lpstr>
      <vt:lpstr>Mycorrhizae Basics</vt:lpstr>
      <vt:lpstr>Plants help regulate the symbiosis</vt:lpstr>
      <vt:lpstr>Types of Mycorrhizae</vt:lpstr>
      <vt:lpstr>Types of Mycorrhizae</vt:lpstr>
      <vt:lpstr>Arbuscular Mycorrhiza (AM)</vt:lpstr>
      <vt:lpstr>AM: Primary benefit is increased access to nutrients (not access to new nutrients)</vt:lpstr>
      <vt:lpstr>Ectomycorrhiza</vt:lpstr>
      <vt:lpstr>Organic vs. Inorganic nutrient acquisition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Carbon costs of mycorrhizal symbioses</vt:lpstr>
      <vt:lpstr>Today’s symbioses</vt:lpstr>
      <vt:lpstr>Nodule Forming Rhizobia</vt:lpstr>
      <vt:lpstr>Nodule Forming Rhizobia</vt:lpstr>
      <vt:lpstr>Nodule Forming Rhizobia</vt:lpstr>
      <vt:lpstr>Fabaceae</vt:lpstr>
      <vt:lpstr>Fabaceae…and some other things</vt:lpstr>
      <vt:lpstr>Carbon cost of the rhizobia symbiosis</vt:lpstr>
      <vt:lpstr>Carbon cost of the rhizobia symbiosis</vt:lpstr>
      <vt:lpstr>Suppression of rhizobia symbiosis</vt:lpstr>
      <vt:lpstr>Today’s symbioses</vt:lpstr>
      <vt:lpstr>Fungal endophytes can harm herbivores</vt:lpstr>
      <vt:lpstr>Fungal endophytes can increase stress tolerance</vt:lpstr>
      <vt:lpstr>Consequences for global change</vt:lpstr>
      <vt:lpstr>Elevated CO2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change: Nitrogen deposition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Symbioses</dc:title>
  <dc:creator>Smith, Nick</dc:creator>
  <cp:lastModifiedBy>Smith, Nick</cp:lastModifiedBy>
  <cp:revision>63</cp:revision>
  <dcterms:created xsi:type="dcterms:W3CDTF">2019-04-14T15:57:30Z</dcterms:created>
  <dcterms:modified xsi:type="dcterms:W3CDTF">2021-04-13T14:07:22Z</dcterms:modified>
</cp:coreProperties>
</file>